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3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bg>
      <p:bgPr>
        <a:solidFill>
          <a:srgbClr val="158079">
            <a:alpha val="8539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26;p6"/>
          <p:cNvSpPr/>
          <p:nvPr/>
        </p:nvSpPr>
        <p:spPr>
          <a:xfrm>
            <a:off x="100950" y="85650"/>
            <a:ext cx="8942100" cy="4972200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4000">
                <a:solidFill>
                  <a:srgbClr val="051D3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7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0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://127.0.0.1:1346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51D38"/>
            </a:gs>
            <a:gs pos="100000">
              <a:srgbClr val="158079">
                <a:alpha val="62352"/>
              </a:srgbClr>
            </a:gs>
          </a:gsLst>
          <a:lin ang="18900044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55;p13"/>
          <p:cNvSpPr/>
          <p:nvPr/>
        </p:nvSpPr>
        <p:spPr>
          <a:xfrm>
            <a:off x="100950" y="85650"/>
            <a:ext cx="8942100" cy="49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487" y="0"/>
                </a:lnTo>
                <a:lnTo>
                  <a:pt x="21600" y="3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111" name="Google Shape;56;p13" descr="Google Shape;56;p13"/>
          <p:cNvPicPr>
            <a:picLocks noChangeAspect="1"/>
          </p:cNvPicPr>
          <p:nvPr/>
        </p:nvPicPr>
        <p:blipFill>
          <a:blip r:embed="rId2">
            <a:alphaModFix amt="56000"/>
            <a:extLst/>
          </a:blip>
          <a:srcRect l="28823" t="27719" r="7562" b="13189"/>
          <a:stretch>
            <a:fillRect/>
          </a:stretch>
        </p:blipFill>
        <p:spPr>
          <a:xfrm rot="2700015">
            <a:off x="4697760" y="903805"/>
            <a:ext cx="3625481" cy="3367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Google Shape;57;p13" descr="Google Shape;57;p13"/>
          <p:cNvPicPr>
            <a:picLocks noChangeAspect="1"/>
          </p:cNvPicPr>
          <p:nvPr/>
        </p:nvPicPr>
        <p:blipFill>
          <a:blip r:embed="rId3">
            <a:alphaModFix amt="26000"/>
            <a:extLst/>
          </a:blip>
          <a:srcRect l="3763" t="2373" r="5300" b="11626"/>
          <a:stretch>
            <a:fillRect/>
          </a:stretch>
        </p:blipFill>
        <p:spPr>
          <a:xfrm>
            <a:off x="100949" y="85650"/>
            <a:ext cx="5257626" cy="497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oogle Shape;58;p13" descr="Google Shape;58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5374" y="3324450"/>
            <a:ext cx="1373252" cy="13732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30000"/>
              </a:srgbClr>
            </a:outerShdw>
          </a:effectLst>
        </p:spPr>
      </p:pic>
      <p:sp>
        <p:nvSpPr>
          <p:cNvPr id="114" name="Google Shape;59;p13"/>
          <p:cNvSpPr txBox="1"/>
          <p:nvPr/>
        </p:nvSpPr>
        <p:spPr>
          <a:xfrm>
            <a:off x="592150" y="2219250"/>
            <a:ext cx="7980299" cy="386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solidFill>
                  <a:srgbClr val="051D38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Data Analytics A.A. 2020/2021</a:t>
            </a:r>
          </a:p>
        </p:txBody>
      </p:sp>
      <p:grpSp>
        <p:nvGrpSpPr>
          <p:cNvPr id="117" name="Google Shape;60;p13"/>
          <p:cNvGrpSpPr/>
          <p:nvPr/>
        </p:nvGrpSpPr>
        <p:grpSpPr>
          <a:xfrm>
            <a:off x="579424" y="208778"/>
            <a:ext cx="8363200" cy="1708649"/>
            <a:chOff x="0" y="-71"/>
            <a:chExt cx="8363199" cy="1708647"/>
          </a:xfrm>
        </p:grpSpPr>
        <p:pic>
          <p:nvPicPr>
            <p:cNvPr id="115" name="Google Shape;61;p13" descr="Google Shape;61;p13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895" t="10619" r="3339" b="60992"/>
            <a:stretch>
              <a:fillRect/>
            </a:stretch>
          </p:blipFill>
          <p:spPr>
            <a:xfrm>
              <a:off x="-1" y="334974"/>
              <a:ext cx="7980175" cy="1373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" name="Google Shape;62;p13"/>
            <p:cNvSpPr/>
            <p:nvPr/>
          </p:nvSpPr>
          <p:spPr>
            <a:xfrm rot="2698495">
              <a:off x="7373684" y="274612"/>
              <a:ext cx="968172" cy="461176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118" name="Google Shape;63;p13"/>
          <p:cNvSpPr txBox="1"/>
          <p:nvPr/>
        </p:nvSpPr>
        <p:spPr>
          <a:xfrm>
            <a:off x="580849" y="2695649"/>
            <a:ext cx="3847277" cy="54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9999" tIns="89999" rIns="89999" bIns="89999">
            <a:spAutoFit/>
          </a:bodyPr>
          <a:lstStyle/>
          <a:p>
            <a:pPr algn="r">
              <a:lnSpc>
                <a:spcPct val="115000"/>
              </a:lnSpc>
              <a:defRPr sz="2400">
                <a:solidFill>
                  <a:srgbClr val="0A3A6E"/>
                </a:solidFill>
                <a:latin typeface="Bebas Neue"/>
                <a:ea typeface="Bebas Neue"/>
                <a:cs typeface="Bebas Neue"/>
                <a:sym typeface="Bebas Neue"/>
              </a:defRPr>
            </a:pPr>
            <a:r>
              <a:t>Gianluca Giudice  </a:t>
            </a:r>
            <a:r>
              <a:rPr>
                <a:solidFill>
                  <a:srgbClr val="051D38"/>
                </a:solidFill>
              </a:rPr>
              <a:t>830694</a:t>
            </a:r>
          </a:p>
        </p:txBody>
      </p:sp>
      <p:sp>
        <p:nvSpPr>
          <p:cNvPr id="119" name="Google Shape;64;p13"/>
          <p:cNvSpPr txBox="1"/>
          <p:nvPr/>
        </p:nvSpPr>
        <p:spPr>
          <a:xfrm>
            <a:off x="4714575" y="2694900"/>
            <a:ext cx="3850126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2400">
                <a:solidFill>
                  <a:srgbClr val="0A3A6E"/>
                </a:solidFill>
                <a:latin typeface="Bebas Neue"/>
                <a:ea typeface="Bebas Neue"/>
                <a:cs typeface="Bebas Neue"/>
                <a:sym typeface="Bebas Neue"/>
              </a:defRPr>
            </a:pPr>
            <a:r>
              <a:t>Daniele Turra  </a:t>
            </a:r>
            <a:r>
              <a:rPr>
                <a:solidFill>
                  <a:srgbClr val="051D38"/>
                </a:solidFill>
              </a:rPr>
              <a:t>860350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56;p22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Sentiment analysis</a:t>
            </a:r>
          </a:p>
        </p:txBody>
      </p:sp>
      <p:sp>
        <p:nvSpPr>
          <p:cNvPr id="193" name="Google Shape;157;p22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4" name="Google Shape;158;p22" descr="Google Shape;158;p22"/>
          <p:cNvPicPr>
            <a:picLocks noChangeAspect="1"/>
          </p:cNvPicPr>
          <p:nvPr/>
        </p:nvPicPr>
        <p:blipFill>
          <a:blip r:embed="rId2">
            <a:extLst/>
          </a:blip>
          <a:srcRect l="6279" t="16170" r="20276" b="44115"/>
          <a:stretch>
            <a:fillRect/>
          </a:stretch>
        </p:blipFill>
        <p:spPr>
          <a:xfrm>
            <a:off x="1847486" y="3428350"/>
            <a:ext cx="5413475" cy="1234875"/>
          </a:xfrm>
          <a:prstGeom prst="rect">
            <a:avLst/>
          </a:prstGeom>
          <a:ln w="19050">
            <a:solidFill>
              <a:srgbClr val="158079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sp>
        <p:nvSpPr>
          <p:cNvPr id="195" name="Google Shape;159;p22"/>
          <p:cNvSpPr txBox="1"/>
          <p:nvPr/>
        </p:nvSpPr>
        <p:spPr>
          <a:xfrm>
            <a:off x="473399" y="1047899"/>
            <a:ext cx="4080902" cy="32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30200" algn="just">
              <a:lnSpc>
                <a:spcPct val="150000"/>
              </a:lnSpc>
              <a:spcBef>
                <a:spcPts val="1200"/>
              </a:spcBef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Analisi del sentiment</a:t>
            </a:r>
            <a:r>
              <a:rPr b="0"/>
              <a:t> considerando la frase in cui l’entità appare</a:t>
            </a:r>
          </a:p>
          <a:p>
            <a:pPr marL="4572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Estrarre entità riconosciute come:</a:t>
            </a:r>
          </a:p>
          <a:p>
            <a:pPr lvl="1" marL="9144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Nazioni</a:t>
            </a:r>
          </a:p>
          <a:p>
            <a:pPr lvl="1" marL="9144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Città</a:t>
            </a:r>
          </a:p>
          <a:p>
            <a:pPr lvl="1" marL="9144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Stati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sz="1600">
              <a:solidFill>
                <a:srgbClr val="051D3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6" name="Google Shape;160;p22"/>
          <p:cNvSpPr txBox="1"/>
          <p:nvPr/>
        </p:nvSpPr>
        <p:spPr>
          <a:xfrm>
            <a:off x="4751399" y="1047899"/>
            <a:ext cx="4080902" cy="187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30200" algn="just">
              <a:lnSpc>
                <a:spcPct val="150000"/>
              </a:lnSpc>
              <a:spcBef>
                <a:spcPts val="1200"/>
              </a:spcBef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Record Linkage</a:t>
            </a:r>
          </a:p>
          <a:p>
            <a:pPr lvl="1" marL="9144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Associare le entità ad oggetti del mondo reale</a:t>
            </a:r>
          </a:p>
          <a:p>
            <a:pPr lvl="1" marL="9144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Aggiungere informazioni alle entità estratte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65;p23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Topic modeling</a:t>
            </a:r>
          </a:p>
        </p:txBody>
      </p:sp>
      <p:sp>
        <p:nvSpPr>
          <p:cNvPr id="199" name="Google Shape;166;p23"/>
          <p:cNvSpPr txBox="1"/>
          <p:nvPr>
            <p:ph type="sldNum" sz="quarter" idx="2"/>
          </p:nvPr>
        </p:nvSpPr>
        <p:spPr>
          <a:xfrm>
            <a:off x="8693770" y="4700819"/>
            <a:ext cx="327388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Google Shape;167;p23"/>
          <p:cNvSpPr txBox="1"/>
          <p:nvPr/>
        </p:nvSpPr>
        <p:spPr>
          <a:xfrm>
            <a:off x="473399" y="1047899"/>
            <a:ext cx="8166601" cy="15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30200" algn="just">
              <a:lnSpc>
                <a:spcPct val="150000"/>
              </a:lnSpc>
              <a:spcBef>
                <a:spcPts val="1200"/>
              </a:spcBef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Aspect based sentiment analysis</a:t>
            </a:r>
          </a:p>
          <a:p>
            <a:pPr lvl="1" marL="9144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Utilizzo di ASUM (Aspect Sentiment Unification Model)</a:t>
            </a:r>
            <a:endParaRPr b="1"/>
          </a:p>
          <a:p>
            <a:pPr lvl="1" marL="9144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Riconoscere i diversi topic trattati nelle email</a:t>
            </a:r>
          </a:p>
          <a:p>
            <a:pPr marL="4572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Topic estratti</a:t>
            </a:r>
          </a:p>
        </p:txBody>
      </p:sp>
      <p:pic>
        <p:nvPicPr>
          <p:cNvPr id="201" name="Google Shape;168;p23" descr="Google Shape;168;p23"/>
          <p:cNvPicPr>
            <a:picLocks noChangeAspect="1"/>
          </p:cNvPicPr>
          <p:nvPr/>
        </p:nvPicPr>
        <p:blipFill>
          <a:blip r:embed="rId2">
            <a:extLst/>
          </a:blip>
          <a:srcRect l="646" t="2493" r="1226" b="2322"/>
          <a:stretch>
            <a:fillRect/>
          </a:stretch>
        </p:blipFill>
        <p:spPr>
          <a:xfrm>
            <a:off x="2295624" y="2654725"/>
            <a:ext cx="4539925" cy="1840352"/>
          </a:xfrm>
          <a:prstGeom prst="rect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63500" dist="47625" dir="216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51D38"/>
            </a:gs>
            <a:gs pos="100000">
              <a:srgbClr val="158079">
                <a:alpha val="62352"/>
              </a:srgbClr>
            </a:gs>
          </a:gsLst>
          <a:lin ang="18900044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173;p24"/>
          <p:cNvSpPr/>
          <p:nvPr/>
        </p:nvSpPr>
        <p:spPr>
          <a:xfrm>
            <a:off x="100950" y="85650"/>
            <a:ext cx="8942100" cy="49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90" y="0"/>
                </a:lnTo>
                <a:lnTo>
                  <a:pt x="21600" y="18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204" name="Google Shape;174;p24" descr="Google Shape;174;p24"/>
          <p:cNvPicPr>
            <a:picLocks noChangeAspect="1"/>
          </p:cNvPicPr>
          <p:nvPr/>
        </p:nvPicPr>
        <p:blipFill>
          <a:blip r:embed="rId2">
            <a:alphaModFix amt="26000"/>
            <a:extLst/>
          </a:blip>
          <a:srcRect l="3763" t="2373" r="5300" b="11626"/>
          <a:stretch>
            <a:fillRect/>
          </a:stretch>
        </p:blipFill>
        <p:spPr>
          <a:xfrm>
            <a:off x="100949" y="85650"/>
            <a:ext cx="5257626" cy="4972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Google Shape;175;p24"/>
          <p:cNvSpPr txBox="1"/>
          <p:nvPr/>
        </p:nvSpPr>
        <p:spPr>
          <a:xfrm>
            <a:off x="3054225" y="2202300"/>
            <a:ext cx="30000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Josefin Sans Thin"/>
                <a:ea typeface="Josefin Sans Thin"/>
                <a:cs typeface="Josefin Sans Thin"/>
                <a:sym typeface="Josefin Sans Thin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Dashboard!</a:t>
            </a:r>
          </a:p>
        </p:txBody>
      </p:sp>
      <p:sp>
        <p:nvSpPr>
          <p:cNvPr id="206" name="Google Shape;176;p24"/>
          <p:cNvSpPr/>
          <p:nvPr/>
        </p:nvSpPr>
        <p:spPr>
          <a:xfrm>
            <a:off x="0" y="2513250"/>
            <a:ext cx="3288301" cy="21090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07" name="Google Shape;177;p24"/>
          <p:cNvSpPr/>
          <p:nvPr/>
        </p:nvSpPr>
        <p:spPr>
          <a:xfrm rot="10800000">
            <a:off x="5841900" y="2513250"/>
            <a:ext cx="3302100" cy="21090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08" name="Google Shape;178;p24"/>
          <p:cNvSpPr txBox="1"/>
          <p:nvPr>
            <p:ph type="ctr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 anchor="t"/>
          <a:lstStyle>
            <a:lvl1pPr algn="l" defTabSz="868680">
              <a:defRPr sz="3420">
                <a:solidFill>
                  <a:srgbClr val="051D3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/>
            <a:r>
              <a:t>Dashboard</a:t>
            </a:r>
          </a:p>
        </p:txBody>
      </p:sp>
      <p:sp>
        <p:nvSpPr>
          <p:cNvPr id="209" name="Google Shape;179;p24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0" name="Google Shape;180;p24" descr="Google Shape;180;p24"/>
          <p:cNvPicPr>
            <a:picLocks noChangeAspect="1"/>
          </p:cNvPicPr>
          <p:nvPr/>
        </p:nvPicPr>
        <p:blipFill>
          <a:blip r:embed="rId2">
            <a:alphaModFix amt="9000"/>
            <a:extLst/>
          </a:blip>
          <a:srcRect l="31349" t="2373" r="5302" b="11626"/>
          <a:stretch>
            <a:fillRect/>
          </a:stretch>
        </p:blipFill>
        <p:spPr>
          <a:xfrm flipH="1">
            <a:off x="5358574" y="85650"/>
            <a:ext cx="3662577" cy="497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85;p25"/>
          <p:cNvSpPr txBox="1"/>
          <p:nvPr>
            <p:ph type="sldNum" sz="quarter" idx="2"/>
          </p:nvPr>
        </p:nvSpPr>
        <p:spPr>
          <a:xfrm>
            <a:off x="8087093" y="4721352"/>
            <a:ext cx="336813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3" name="Google Shape;186;p25" descr="Google Shape;186;p25"/>
          <p:cNvPicPr>
            <a:picLocks noChangeAspect="1"/>
          </p:cNvPicPr>
          <p:nvPr/>
        </p:nvPicPr>
        <p:blipFill>
          <a:blip r:embed="rId2">
            <a:extLst/>
          </a:blip>
          <a:srcRect l="20112" t="20951" r="42026" b="8075"/>
          <a:stretch>
            <a:fillRect/>
          </a:stretch>
        </p:blipFill>
        <p:spPr>
          <a:xfrm>
            <a:off x="542413" y="953000"/>
            <a:ext cx="3712815" cy="3770982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14" name="Google Shape;187;p25" descr="Google Shape;187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2975" y="3989990"/>
            <a:ext cx="841195" cy="810276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15" name="Google Shape;188;p25" descr="Google Shape;188;p25"/>
          <p:cNvPicPr>
            <a:picLocks noChangeAspect="1"/>
          </p:cNvPicPr>
          <p:nvPr/>
        </p:nvPicPr>
        <p:blipFill>
          <a:blip r:embed="rId2">
            <a:extLst/>
          </a:blip>
          <a:srcRect l="20235" t="90325" r="74209" b="8626"/>
          <a:stretch>
            <a:fillRect/>
          </a:stretch>
        </p:blipFill>
        <p:spPr>
          <a:xfrm>
            <a:off x="1614470" y="2009503"/>
            <a:ext cx="2200374" cy="224538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sp>
        <p:nvSpPr>
          <p:cNvPr id="216" name="Google Shape;189;p25"/>
          <p:cNvSpPr/>
          <p:nvPr/>
        </p:nvSpPr>
        <p:spPr>
          <a:xfrm flipH="1">
            <a:off x="785656" y="2234039"/>
            <a:ext cx="1929000" cy="2386502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sx="100000" sy="100000" kx="0" ky="0" algn="b" rotWithShape="0" blurRad="114300" dist="0" dir="0">
              <a:srgbClr val="FFFFFF"/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17" name="Google Shape;190;p25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Sentiment negativo</a:t>
            </a:r>
          </a:p>
        </p:txBody>
      </p:sp>
      <p:pic>
        <p:nvPicPr>
          <p:cNvPr id="218" name="Google Shape;191;p25" descr="Google Shape;191;p25"/>
          <p:cNvPicPr>
            <a:picLocks noChangeAspect="1"/>
          </p:cNvPicPr>
          <p:nvPr/>
        </p:nvPicPr>
        <p:blipFill>
          <a:blip r:embed="rId4">
            <a:extLst/>
          </a:blip>
          <a:srcRect l="30251" t="9946" r="30758" b="7229"/>
          <a:stretch>
            <a:fillRect/>
          </a:stretch>
        </p:blipFill>
        <p:spPr>
          <a:xfrm>
            <a:off x="4830938" y="714737"/>
            <a:ext cx="3363427" cy="4018827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sx="100000" sy="100000" kx="0" ky="0" algn="b" rotWithShape="0" blurRad="76200" dist="38100" dir="5700000">
              <a:srgbClr val="000000">
                <a:alpha val="50000"/>
              </a:srgbClr>
            </a:outerShdw>
          </a:effectLst>
        </p:spPr>
      </p:pic>
      <p:pic>
        <p:nvPicPr>
          <p:cNvPr id="219" name="Google Shape;192;p25" descr="Google Shape;192;p25"/>
          <p:cNvPicPr>
            <a:picLocks noChangeAspect="1"/>
          </p:cNvPicPr>
          <p:nvPr/>
        </p:nvPicPr>
        <p:blipFill>
          <a:blip r:embed="rId4">
            <a:extLst/>
          </a:blip>
          <a:srcRect l="33682" t="89867" r="61307" b="8731"/>
          <a:stretch>
            <a:fillRect/>
          </a:stretch>
        </p:blipFill>
        <p:spPr>
          <a:xfrm>
            <a:off x="6265799" y="3203224"/>
            <a:ext cx="1830203" cy="28787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sp>
        <p:nvSpPr>
          <p:cNvPr id="220" name="Google Shape;193;p25"/>
          <p:cNvSpPr/>
          <p:nvPr/>
        </p:nvSpPr>
        <p:spPr>
          <a:xfrm flipV="1">
            <a:off x="5383600" y="3491098"/>
            <a:ext cx="1797301" cy="1106701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2"/>
      <p:bldP build="whole" bldLvl="1" animBg="1" rev="0" advAuto="0" spid="219" grpId="3"/>
      <p:bldP build="whole" bldLvl="1" animBg="1" rev="0" advAuto="0" spid="215" grpId="1"/>
      <p:bldP build="whole" bldLvl="1" animBg="1" rev="0" advAuto="0" spid="220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198;p26"/>
          <p:cNvSpPr txBox="1"/>
          <p:nvPr>
            <p:ph type="sldNum" sz="quarter" idx="2"/>
          </p:nvPr>
        </p:nvSpPr>
        <p:spPr>
          <a:xfrm>
            <a:off x="8087093" y="4721352"/>
            <a:ext cx="336813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Google Shape;199;p26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Sentiment positivo</a:t>
            </a:r>
          </a:p>
        </p:txBody>
      </p:sp>
      <p:pic>
        <p:nvPicPr>
          <p:cNvPr id="224" name="Google Shape;200;p26" descr="Google Shape;200;p26"/>
          <p:cNvPicPr>
            <a:picLocks noChangeAspect="1"/>
          </p:cNvPicPr>
          <p:nvPr/>
        </p:nvPicPr>
        <p:blipFill>
          <a:blip r:embed="rId2">
            <a:extLst/>
          </a:blip>
          <a:srcRect l="16091" t="12145" r="38052" b="7150"/>
          <a:stretch>
            <a:fillRect/>
          </a:stretch>
        </p:blipFill>
        <p:spPr>
          <a:xfrm>
            <a:off x="414675" y="921224"/>
            <a:ext cx="3828548" cy="3789976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25" name="Google Shape;201;p26" descr="Google Shape;201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5299" y="4088624"/>
            <a:ext cx="1016952" cy="680876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26" name="Google Shape;202;p26" descr="Google Shape;202;p26"/>
          <p:cNvPicPr>
            <a:picLocks noChangeAspect="1"/>
          </p:cNvPicPr>
          <p:nvPr/>
        </p:nvPicPr>
        <p:blipFill>
          <a:blip r:embed="rId2">
            <a:extLst/>
          </a:blip>
          <a:srcRect l="16844" t="39475" r="78414" b="58354"/>
          <a:stretch>
            <a:fillRect/>
          </a:stretch>
        </p:blipFill>
        <p:spPr>
          <a:xfrm>
            <a:off x="785725" y="3238150"/>
            <a:ext cx="1979003" cy="50927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27" name="Google Shape;203;p26" descr="Google Shape;203;p26"/>
          <p:cNvPicPr>
            <a:picLocks noChangeAspect="1"/>
          </p:cNvPicPr>
          <p:nvPr/>
        </p:nvPicPr>
        <p:blipFill>
          <a:blip r:embed="rId4">
            <a:extLst/>
          </a:blip>
          <a:srcRect l="24090" t="16478" r="43585" b="46448"/>
          <a:stretch>
            <a:fillRect/>
          </a:stretch>
        </p:blipFill>
        <p:spPr>
          <a:xfrm>
            <a:off x="4500924" y="1975125"/>
            <a:ext cx="4331367" cy="2794376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28" name="Google Shape;204;p26" descr="Google Shape;204;p26"/>
          <p:cNvPicPr>
            <a:picLocks noChangeAspect="1"/>
          </p:cNvPicPr>
          <p:nvPr/>
        </p:nvPicPr>
        <p:blipFill>
          <a:blip r:embed="rId5">
            <a:extLst/>
          </a:blip>
          <a:srcRect l="0" t="26158" r="0" b="30781"/>
          <a:stretch>
            <a:fillRect/>
          </a:stretch>
        </p:blipFill>
        <p:spPr>
          <a:xfrm>
            <a:off x="4500924" y="949350"/>
            <a:ext cx="4331375" cy="1025776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29" name="Google Shape;205;p26" descr="Google Shape;205;p2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52425" y="714449"/>
            <a:ext cx="1152627" cy="680877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30" name="Google Shape;206;p26" descr="Google Shape;206;p26"/>
          <p:cNvPicPr>
            <a:picLocks noChangeAspect="1"/>
          </p:cNvPicPr>
          <p:nvPr/>
        </p:nvPicPr>
        <p:blipFill>
          <a:blip r:embed="rId4">
            <a:extLst/>
          </a:blip>
          <a:srcRect l="24600" t="28693" r="70839" b="69472"/>
          <a:stretch>
            <a:fillRect/>
          </a:stretch>
        </p:blipFill>
        <p:spPr>
          <a:xfrm>
            <a:off x="6569425" y="2677250"/>
            <a:ext cx="2026302" cy="45832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sp>
        <p:nvSpPr>
          <p:cNvPr id="231" name="Google Shape;207;p26"/>
          <p:cNvSpPr/>
          <p:nvPr/>
        </p:nvSpPr>
        <p:spPr>
          <a:xfrm flipH="1">
            <a:off x="5223624" y="2906411"/>
            <a:ext cx="1345801" cy="61801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32" name="Google Shape;208;p26"/>
          <p:cNvSpPr/>
          <p:nvPr/>
        </p:nvSpPr>
        <p:spPr>
          <a:xfrm flipH="1" flipV="1">
            <a:off x="640326" y="2313550"/>
            <a:ext cx="1134900" cy="924601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6" grpId="4"/>
      <p:bldP build="whole" bldLvl="1" animBg="1" rev="0" advAuto="0" spid="232" grpId="3"/>
      <p:bldP build="whole" bldLvl="1" animBg="1" rev="0" advAuto="0" spid="230" grpId="1"/>
      <p:bldP build="whole" bldLvl="1" animBg="1" rev="0" advAuto="0" spid="231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13;p27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Conclusioni</a:t>
            </a:r>
          </a:p>
        </p:txBody>
      </p:sp>
      <p:sp>
        <p:nvSpPr>
          <p:cNvPr id="235" name="Google Shape;214;p27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Google Shape;215;p27"/>
          <p:cNvSpPr txBox="1"/>
          <p:nvPr/>
        </p:nvSpPr>
        <p:spPr>
          <a:xfrm>
            <a:off x="311699" y="1450250"/>
            <a:ext cx="8328302" cy="29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457200" indent="-330200">
              <a:lnSpc>
                <a:spcPct val="150000"/>
              </a:lnSpc>
              <a:spcBef>
                <a:spcPts val="1200"/>
              </a:spcBef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Politica estera </a:t>
            </a:r>
          </a:p>
          <a:p>
            <a:pPr lvl="1" marL="914400" indent="-330200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Interessi militari variegati e maggiormente concentrati in Medio Oriente</a:t>
            </a:r>
          </a:p>
          <a:p>
            <a:pPr lvl="1" marL="914400" indent="-330200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Origine delle prime tensioni con la Cina</a:t>
            </a:r>
          </a:p>
          <a:p>
            <a:pPr lvl="1" marL="914400" indent="-330200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Ampio utilizzo di </a:t>
            </a:r>
            <a:r>
              <a:rPr i="1"/>
              <a:t>soft power</a:t>
            </a:r>
          </a:p>
          <a:p>
            <a:pPr marL="457200" indent="-330200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Temi trattati</a:t>
            </a:r>
          </a:p>
          <a:p>
            <a:pPr lvl="1" marL="914400" indent="-330200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Clinton concentrata sull’immagine pubblica dell’amministrazione Obama </a:t>
            </a:r>
          </a:p>
          <a:p>
            <a:pPr marL="457200" indent="-330200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Relazioni fra i contatti</a:t>
            </a:r>
          </a:p>
          <a:p>
            <a:pPr lvl="1" marL="914400" indent="-330200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Utilizzo del server a scopo lavorativo</a:t>
            </a:r>
          </a:p>
        </p:txBody>
      </p:sp>
      <p:sp>
        <p:nvSpPr>
          <p:cNvPr id="237" name="Google Shape;216;p27"/>
          <p:cNvSpPr txBox="1"/>
          <p:nvPr/>
        </p:nvSpPr>
        <p:spPr>
          <a:xfrm>
            <a:off x="311700" y="763899"/>
            <a:ext cx="6090300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50000"/>
              </a:lnSpc>
              <a:spcBef>
                <a:spcPts val="1200"/>
              </a:spcBef>
              <a:defRPr sz="1600">
                <a:solidFill>
                  <a:srgbClr val="051D38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</a:lstStyle>
          <a:p>
            <a:pPr/>
            <a:r>
              <a:t>Cosa emerge alla fine dell’analisi?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21;p28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Ulteriori approfondimenti</a:t>
            </a:r>
          </a:p>
        </p:txBody>
      </p:sp>
      <p:sp>
        <p:nvSpPr>
          <p:cNvPr id="240" name="Google Shape;222;p28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Google Shape;223;p28"/>
          <p:cNvSpPr txBox="1"/>
          <p:nvPr/>
        </p:nvSpPr>
        <p:spPr>
          <a:xfrm>
            <a:off x="311699" y="1106724"/>
            <a:ext cx="5124001" cy="331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457200" indent="-330200">
              <a:lnSpc>
                <a:spcPct val="150000"/>
              </a:lnSpc>
              <a:spcBef>
                <a:spcPts val="1200"/>
              </a:spcBef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Differenti wordlist associate a differenti emozioni</a:t>
            </a:r>
          </a:p>
          <a:p>
            <a:pPr lvl="1" marL="914400" indent="-330200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Gioia, paura, sgomento, aggressività, delusione, fiducia, amore</a:t>
            </a:r>
          </a:p>
          <a:p>
            <a:pPr marL="457200" indent="-330200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Mappare relazioni fra contatti</a:t>
            </a:r>
          </a:p>
          <a:p>
            <a:pPr lvl="1" marL="914400" indent="-330200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Costruire il grafo delle mail scambiate partendo dagli IDs del dataset</a:t>
            </a:r>
          </a:p>
          <a:p>
            <a:pPr marL="457200" indent="-330200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Identificare le caratteristiche salienti di ogni contatto e dei temi che tratta</a:t>
            </a:r>
          </a:p>
        </p:txBody>
      </p:sp>
      <p:grpSp>
        <p:nvGrpSpPr>
          <p:cNvPr id="245" name="Google Shape;224;p28"/>
          <p:cNvGrpSpPr/>
          <p:nvPr/>
        </p:nvGrpSpPr>
        <p:grpSpPr>
          <a:xfrm>
            <a:off x="5150761" y="951663"/>
            <a:ext cx="3644826" cy="3544950"/>
            <a:chOff x="0" y="0"/>
            <a:chExt cx="3644824" cy="3544949"/>
          </a:xfrm>
        </p:grpSpPr>
        <p:pic>
          <p:nvPicPr>
            <p:cNvPr id="242" name="Google Shape;225;p28" descr="Google Shape;225;p28"/>
            <p:cNvPicPr>
              <a:picLocks noChangeAspect="1"/>
            </p:cNvPicPr>
            <p:nvPr/>
          </p:nvPicPr>
          <p:blipFill>
            <a:blip r:embed="rId2">
              <a:alphaModFix amt="32000"/>
              <a:extLst/>
            </a:blip>
            <a:stretch>
              <a:fillRect/>
            </a:stretch>
          </p:blipFill>
          <p:spPr>
            <a:xfrm>
              <a:off x="0" y="0"/>
              <a:ext cx="3644825" cy="3544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Google Shape;226;p28" descr="Google Shape;226;p2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4050" y="74124"/>
              <a:ext cx="3396726" cy="3396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Google Shape;227;p28" descr="Google Shape;227;p2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19538" y="1299111"/>
              <a:ext cx="1405757" cy="94675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33400" dist="0" dir="0">
                <a:srgbClr val="FFFFFF"/>
              </a:outerShdw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51D38"/>
            </a:gs>
            <a:gs pos="100000">
              <a:srgbClr val="158079">
                <a:alpha val="62352"/>
              </a:srgbClr>
            </a:gs>
          </a:gsLst>
          <a:lin ang="18900044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32;p29"/>
          <p:cNvSpPr/>
          <p:nvPr/>
        </p:nvSpPr>
        <p:spPr>
          <a:xfrm>
            <a:off x="100950" y="85650"/>
            <a:ext cx="8942100" cy="49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9487" y="0"/>
                </a:lnTo>
                <a:lnTo>
                  <a:pt x="21600" y="3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248" name="Google Shape;233;p29" descr="Google Shape;233;p29"/>
          <p:cNvPicPr>
            <a:picLocks noChangeAspect="1"/>
          </p:cNvPicPr>
          <p:nvPr/>
        </p:nvPicPr>
        <p:blipFill>
          <a:blip r:embed="rId2">
            <a:alphaModFix amt="56000"/>
            <a:extLst/>
          </a:blip>
          <a:srcRect l="28823" t="27719" r="7562" b="13189"/>
          <a:stretch>
            <a:fillRect/>
          </a:stretch>
        </p:blipFill>
        <p:spPr>
          <a:xfrm rot="2700015">
            <a:off x="4697760" y="903805"/>
            <a:ext cx="3625481" cy="3367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Google Shape;234;p29" descr="Google Shape;234;p29"/>
          <p:cNvPicPr>
            <a:picLocks noChangeAspect="1"/>
          </p:cNvPicPr>
          <p:nvPr/>
        </p:nvPicPr>
        <p:blipFill>
          <a:blip r:embed="rId3">
            <a:alphaModFix amt="26000"/>
            <a:extLst/>
          </a:blip>
          <a:srcRect l="3763" t="2373" r="5300" b="11626"/>
          <a:stretch>
            <a:fillRect/>
          </a:stretch>
        </p:blipFill>
        <p:spPr>
          <a:xfrm>
            <a:off x="100949" y="85650"/>
            <a:ext cx="5257626" cy="49722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Google Shape;235;p29"/>
          <p:cNvSpPr txBox="1"/>
          <p:nvPr>
            <p:ph type="ctrTitle"/>
          </p:nvPr>
        </p:nvSpPr>
        <p:spPr>
          <a:xfrm>
            <a:off x="100950" y="2230174"/>
            <a:ext cx="8942100" cy="714901"/>
          </a:xfrm>
          <a:prstGeom prst="rect">
            <a:avLst/>
          </a:prstGeom>
        </p:spPr>
        <p:txBody>
          <a:bodyPr anchor="ctr"/>
          <a:lstStyle>
            <a:lvl1pPr defTabSz="585215">
              <a:defRPr i="1" sz="3391">
                <a:solidFill>
                  <a:srgbClr val="15807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/>
            <a:r>
              <a:t>Grazie per l’attenzione!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69;p14"/>
          <p:cNvSpPr/>
          <p:nvPr/>
        </p:nvSpPr>
        <p:spPr>
          <a:xfrm>
            <a:off x="100950" y="85650"/>
            <a:ext cx="8942100" cy="4972200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" name="Google Shape;70;p14"/>
          <p:cNvSpPr txBox="1"/>
          <p:nvPr/>
        </p:nvSpPr>
        <p:spPr>
          <a:xfrm>
            <a:off x="4066199" y="1130574"/>
            <a:ext cx="4573801" cy="28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just">
              <a:lnSpc>
                <a:spcPct val="150000"/>
              </a:lnSpc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Durante il suo ruolo come Segretario di Stato degli Stati Uniti d’America, Hillary Clinton si è resa protagonista di uno scandalo riguardante l’utilizzo di server di mail privati per il trattamento di informazioni istituzionali, fra cui alcune classificate e confidenziali.</a:t>
            </a:r>
          </a:p>
          <a:p>
            <a:pPr algn="just"/>
            <a:endParaRPr>
              <a:solidFill>
                <a:srgbClr val="051D3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algn="just">
              <a:lnSpc>
                <a:spcPct val="150000"/>
              </a:lnSpc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Gran parte delle mail è stata resa pubblica da WikiLeaks, scatenando la condanna dell’opinione pubblica.</a:t>
            </a:r>
          </a:p>
        </p:txBody>
      </p:sp>
      <p:pic>
        <p:nvPicPr>
          <p:cNvPr id="123" name="Google Shape;71;p14" descr="Google Shape;71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550" y="1593250"/>
            <a:ext cx="3485801" cy="1956232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sx="100000" sy="100000" kx="0" ky="0" algn="b" rotWithShape="0" blurRad="63500" dist="28575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76;p15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Overview</a:t>
            </a:r>
          </a:p>
        </p:txBody>
      </p:sp>
      <p:sp>
        <p:nvSpPr>
          <p:cNvPr id="126" name="Google Shape;77;p15"/>
          <p:cNvSpPr txBox="1"/>
          <p:nvPr>
            <p:ph type="sldNum" sz="quarter" idx="2"/>
          </p:nvPr>
        </p:nvSpPr>
        <p:spPr>
          <a:xfrm>
            <a:off x="8754976" y="4700819"/>
            <a:ext cx="266182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" name="Google Shape;78;p15"/>
          <p:cNvSpPr txBox="1"/>
          <p:nvPr/>
        </p:nvSpPr>
        <p:spPr>
          <a:xfrm>
            <a:off x="473449" y="1186650"/>
            <a:ext cx="6439501" cy="310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457200" indent="-349250">
              <a:lnSpc>
                <a:spcPct val="150000"/>
              </a:lnSpc>
              <a:buClr>
                <a:srgbClr val="051D38"/>
              </a:buClr>
              <a:buSzPts val="1900"/>
              <a:buAutoNum type="arabicPeriod" startAt="1"/>
              <a:defRPr sz="1900">
                <a:solidFill>
                  <a:srgbClr val="051D38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pPr>
            <a:r>
              <a:t>Descrizione del Dataset</a:t>
            </a:r>
          </a:p>
          <a:p>
            <a:pPr marL="457200" indent="-349250">
              <a:lnSpc>
                <a:spcPct val="150000"/>
              </a:lnSpc>
              <a:buClr>
                <a:srgbClr val="051D38"/>
              </a:buClr>
              <a:buSzPts val="1900"/>
              <a:buAutoNum type="arabicPeriod" startAt="1"/>
              <a:defRPr sz="1900">
                <a:solidFill>
                  <a:srgbClr val="051D38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pPr>
            <a:r>
              <a:t>Domande di Ricerca</a:t>
            </a:r>
          </a:p>
          <a:p>
            <a:pPr marL="457200" indent="-349250">
              <a:lnSpc>
                <a:spcPct val="150000"/>
              </a:lnSpc>
              <a:buClr>
                <a:srgbClr val="051D38"/>
              </a:buClr>
              <a:buSzPts val="1900"/>
              <a:buAutoNum type="arabicPeriod" startAt="1"/>
              <a:defRPr sz="1900">
                <a:solidFill>
                  <a:srgbClr val="051D38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pPr>
            <a:r>
              <a:t>Analisi Preliminari</a:t>
            </a:r>
          </a:p>
          <a:p>
            <a:pPr marL="457200" indent="-349250">
              <a:lnSpc>
                <a:spcPct val="150000"/>
              </a:lnSpc>
              <a:buClr>
                <a:srgbClr val="051D38"/>
              </a:buClr>
              <a:buSzPts val="1900"/>
              <a:buAutoNum type="arabicPeriod" startAt="1"/>
              <a:defRPr sz="1900">
                <a:solidFill>
                  <a:srgbClr val="051D38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pPr>
            <a:r>
              <a:t>Sentiment Analysis</a:t>
            </a:r>
          </a:p>
          <a:p>
            <a:pPr marL="457200" indent="-349250">
              <a:lnSpc>
                <a:spcPct val="150000"/>
              </a:lnSpc>
              <a:buClr>
                <a:srgbClr val="051D38"/>
              </a:buClr>
              <a:buSzPts val="1900"/>
              <a:buAutoNum type="arabicPeriod" startAt="1"/>
              <a:defRPr sz="1900">
                <a:solidFill>
                  <a:srgbClr val="051D38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pPr>
            <a:r>
              <a:t>Topic Modeling</a:t>
            </a:r>
          </a:p>
          <a:p>
            <a:pPr marL="457200" indent="-349250">
              <a:lnSpc>
                <a:spcPct val="150000"/>
              </a:lnSpc>
              <a:buClr>
                <a:srgbClr val="051D38"/>
              </a:buClr>
              <a:buSzPts val="1900"/>
              <a:buAutoNum type="arabicPeriod" startAt="1"/>
              <a:defRPr sz="1900">
                <a:solidFill>
                  <a:srgbClr val="051D38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pPr>
            <a:r>
              <a:t>Dashboard</a:t>
            </a:r>
          </a:p>
          <a:p>
            <a:pPr marL="457200" indent="-349250">
              <a:lnSpc>
                <a:spcPct val="150000"/>
              </a:lnSpc>
              <a:buClr>
                <a:srgbClr val="051D38"/>
              </a:buClr>
              <a:buSzPts val="1900"/>
              <a:buAutoNum type="arabicPeriod" startAt="1"/>
              <a:defRPr sz="1900">
                <a:solidFill>
                  <a:srgbClr val="051D38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pPr>
            <a:r>
              <a:t>Conclusioni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83;p16"/>
          <p:cNvSpPr/>
          <p:nvPr/>
        </p:nvSpPr>
        <p:spPr>
          <a:xfrm>
            <a:off x="100950" y="85650"/>
            <a:ext cx="8942100" cy="4972200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0" name="Google Shape;84;p16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Dataset: Descrizione</a:t>
            </a:r>
          </a:p>
        </p:txBody>
      </p:sp>
      <p:sp>
        <p:nvSpPr>
          <p:cNvPr id="131" name="Google Shape;85;p16"/>
          <p:cNvSpPr txBox="1"/>
          <p:nvPr>
            <p:ph type="sldNum" sz="quarter" idx="2"/>
          </p:nvPr>
        </p:nvSpPr>
        <p:spPr>
          <a:xfrm>
            <a:off x="8754976" y="4700819"/>
            <a:ext cx="266182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Google Shape;86;p16"/>
          <p:cNvSpPr txBox="1"/>
          <p:nvPr/>
        </p:nvSpPr>
        <p:spPr>
          <a:xfrm>
            <a:off x="473399" y="1047899"/>
            <a:ext cx="8166601" cy="342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30200" algn="just">
              <a:lnSpc>
                <a:spcPct val="150000"/>
              </a:lnSpc>
              <a:spcBef>
                <a:spcPts val="1200"/>
              </a:spcBef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Dataset scaricato da Kaggle</a:t>
            </a:r>
          </a:p>
          <a:p>
            <a:pPr lvl="1" marL="914400" indent="-317500" algn="just">
              <a:lnSpc>
                <a:spcPct val="150000"/>
              </a:lnSpc>
              <a:buClr>
                <a:srgbClr val="051D38"/>
              </a:buClr>
              <a:buSzPts val="1400"/>
              <a:buFont typeface="Helvetica"/>
              <a:buChar char="○"/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I file PDF originali sono stati resi pubblici grazie al </a:t>
            </a:r>
            <a:r>
              <a:rPr i="1"/>
              <a:t>Freedom of Information Act </a:t>
            </a:r>
            <a:r>
              <a:t>(FOIA), puliti e processati</a:t>
            </a:r>
          </a:p>
          <a:p>
            <a:pPr marL="4572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Documenti </a:t>
            </a:r>
            <a:r>
              <a:rPr i="1"/>
              <a:t>unclassified</a:t>
            </a:r>
            <a:r>
              <a:t> a </a:t>
            </a:r>
            <a:r>
              <a:rPr i="1"/>
              <a:t>basso impatto</a:t>
            </a:r>
          </a:p>
          <a:p>
            <a:pPr lvl="1" marL="914400" indent="-317500" algn="just">
              <a:lnSpc>
                <a:spcPct val="150000"/>
              </a:lnSpc>
              <a:buClr>
                <a:srgbClr val="051D38"/>
              </a:buClr>
              <a:buSzPts val="1400"/>
              <a:buFont typeface="Helvetica"/>
              <a:buChar char="○"/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Niente informazioni dannose se diffuse</a:t>
            </a:r>
            <a:endParaRPr sz="1600"/>
          </a:p>
          <a:p>
            <a:pPr marL="4572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Informazioni considerate</a:t>
            </a:r>
          </a:p>
          <a:p>
            <a:pPr lvl="1" marL="914400" indent="-317500" algn="just">
              <a:lnSpc>
                <a:spcPct val="150000"/>
              </a:lnSpc>
              <a:buClr>
                <a:srgbClr val="051D38"/>
              </a:buClr>
              <a:buSzPts val="1400"/>
              <a:buFont typeface="Helvetica"/>
              <a:buChar char="○"/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Mittente delle mail</a:t>
            </a:r>
          </a:p>
          <a:p>
            <a:pPr lvl="1" marL="914400" indent="-317500" algn="just">
              <a:lnSpc>
                <a:spcPct val="150000"/>
              </a:lnSpc>
              <a:buClr>
                <a:srgbClr val="051D38"/>
              </a:buClr>
              <a:buSzPts val="1400"/>
              <a:buFont typeface="Helvetica"/>
              <a:buChar char="○"/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Corpo delle mail</a:t>
            </a:r>
          </a:p>
          <a:p>
            <a:pPr lvl="1" marL="914400" indent="-317500" algn="just">
              <a:lnSpc>
                <a:spcPct val="150000"/>
              </a:lnSpc>
              <a:buClr>
                <a:srgbClr val="051D38"/>
              </a:buClr>
              <a:buSzPts val="1400"/>
              <a:buFont typeface="Helvetica"/>
              <a:buChar char="○"/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Data</a:t>
            </a:r>
          </a:p>
          <a:p>
            <a:pPr marL="457200" indent="-317500" algn="just">
              <a:lnSpc>
                <a:spcPct val="150000"/>
              </a:lnSpc>
              <a:buClr>
                <a:srgbClr val="051D38"/>
              </a:buClr>
              <a:buSzPts val="1400"/>
              <a:buFont typeface="Helvetica"/>
              <a:buChar char="●"/>
              <a:defRPr b="1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Analizzate 6737 emails in totale</a:t>
            </a:r>
          </a:p>
        </p:txBody>
      </p:sp>
      <p:pic>
        <p:nvPicPr>
          <p:cNvPr id="133" name="Google Shape;87;p16" descr="Google Shape;87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1124" y="2980625"/>
            <a:ext cx="3579752" cy="13921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92;p17"/>
          <p:cNvSpPr/>
          <p:nvPr/>
        </p:nvSpPr>
        <p:spPr>
          <a:xfrm>
            <a:off x="100950" y="85650"/>
            <a:ext cx="8942100" cy="4972200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6" name="Google Shape;93;p17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Domande di ricerca</a:t>
            </a:r>
          </a:p>
        </p:txBody>
      </p:sp>
      <p:sp>
        <p:nvSpPr>
          <p:cNvPr id="137" name="Google Shape;94;p17"/>
          <p:cNvSpPr txBox="1"/>
          <p:nvPr>
            <p:ph type="sldNum" sz="quarter" idx="2"/>
          </p:nvPr>
        </p:nvSpPr>
        <p:spPr>
          <a:xfrm>
            <a:off x="8754976" y="4700819"/>
            <a:ext cx="266182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" name="Google Shape;95;p17"/>
          <p:cNvSpPr txBox="1"/>
          <p:nvPr/>
        </p:nvSpPr>
        <p:spPr>
          <a:xfrm>
            <a:off x="404550" y="977974"/>
            <a:ext cx="5316300" cy="3827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457200" indent="-330200">
              <a:lnSpc>
                <a:spcPct val="150000"/>
              </a:lnSpc>
              <a:buClr>
                <a:srgbClr val="051D38"/>
              </a:buClr>
              <a:buSzPts val="1600"/>
              <a:buAutoNum type="arabicPeriod" startAt="1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Che tipo di relazioni sussistevano tra la Clinton e la sua rete di contatti?</a:t>
            </a:r>
          </a:p>
          <a:p>
            <a:pPr lvl="1" marL="914400" indent="-317500">
              <a:lnSpc>
                <a:spcPct val="150000"/>
              </a:lnSpc>
              <a:buClr>
                <a:srgbClr val="051D38"/>
              </a:buClr>
              <a:buSzPts val="1400"/>
              <a:buFont typeface="Helvetica"/>
              <a:buChar char="○"/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Interazioni personali o lavorative?</a:t>
            </a:r>
            <a:endParaRPr b="1" sz="1600"/>
          </a:p>
          <a:p>
            <a:pPr marL="457200" indent="-330200">
              <a:lnSpc>
                <a:spcPct val="150000"/>
              </a:lnSpc>
              <a:buClr>
                <a:srgbClr val="051D38"/>
              </a:buClr>
              <a:buSzPts val="1600"/>
              <a:buAutoNum type="arabicPeriod" startAt="1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Comprendere l'indirizzo di politica estera tenuto dalla Clinton e dalla sua rete di contatti</a:t>
            </a:r>
          </a:p>
          <a:p>
            <a:pPr lvl="1" marL="914400" indent="-317500">
              <a:lnSpc>
                <a:spcPct val="150000"/>
              </a:lnSpc>
              <a:buClr>
                <a:srgbClr val="051D38"/>
              </a:buClr>
              <a:buSzPts val="1400"/>
              <a:buFont typeface="Helvetica"/>
              <a:buChar char="○"/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Quali nazioni/località sono maggiormente citate?</a:t>
            </a:r>
          </a:p>
          <a:p>
            <a:pPr lvl="1" marL="914400" indent="-317500">
              <a:lnSpc>
                <a:spcPct val="150000"/>
              </a:lnSpc>
              <a:buClr>
                <a:srgbClr val="051D38"/>
              </a:buClr>
              <a:buSzPts val="1400"/>
              <a:buFont typeface="Helvetica"/>
              <a:buChar char="○"/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Che tipo di atteggiamento è rivolto a ciascuna di queste?</a:t>
            </a:r>
          </a:p>
          <a:p>
            <a:pPr marL="457200" indent="-330200">
              <a:lnSpc>
                <a:spcPct val="150000"/>
              </a:lnSpc>
              <a:buClr>
                <a:srgbClr val="051D38"/>
              </a:buClr>
              <a:buSzPts val="1600"/>
              <a:buAutoNum type="arabicPeriod" startAt="1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Riconoscere i diversi topic trattati nelle email</a:t>
            </a:r>
          </a:p>
          <a:p>
            <a:pPr lvl="1" marL="914400" indent="-317500">
              <a:lnSpc>
                <a:spcPct val="150000"/>
              </a:lnSpc>
              <a:buClr>
                <a:srgbClr val="051D38"/>
              </a:buClr>
              <a:buSzPts val="1400"/>
              <a:buFont typeface="Helvetica"/>
              <a:buChar char="○"/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Di cosa si discuteva?</a:t>
            </a:r>
          </a:p>
          <a:p>
            <a:pPr lvl="1" marL="914400" indent="-317500">
              <a:lnSpc>
                <a:spcPct val="150000"/>
              </a:lnSpc>
              <a:buClr>
                <a:srgbClr val="051D38"/>
              </a:buClr>
              <a:buSzPts val="1400"/>
              <a:buFont typeface="Helvetica"/>
              <a:buChar char="○"/>
              <a:defRPr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Che percezione si aveva dei temi trattati?</a:t>
            </a:r>
          </a:p>
        </p:txBody>
      </p:sp>
      <p:pic>
        <p:nvPicPr>
          <p:cNvPr id="139" name="Google Shape;96;p17" descr="Google Shape;96;p17"/>
          <p:cNvPicPr>
            <a:picLocks noChangeAspect="1"/>
          </p:cNvPicPr>
          <p:nvPr/>
        </p:nvPicPr>
        <p:blipFill>
          <a:blip r:embed="rId2">
            <a:extLst/>
          </a:blip>
          <a:srcRect l="52969" t="2486" r="0" b="0"/>
          <a:stretch>
            <a:fillRect/>
          </a:stretch>
        </p:blipFill>
        <p:spPr>
          <a:xfrm>
            <a:off x="5896283" y="1226399"/>
            <a:ext cx="2751742" cy="2995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01;p18" descr="Google Shape;101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9312" y="3589982"/>
            <a:ext cx="2468650" cy="8825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142" name="Google Shape;102;p18" descr="Google Shape;102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7741" y="1751295"/>
            <a:ext cx="1945714" cy="19457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87400" dist="9525" dir="10080000">
              <a:srgbClr val="158079"/>
            </a:outerShdw>
          </a:effectLst>
        </p:spPr>
      </p:pic>
      <p:pic>
        <p:nvPicPr>
          <p:cNvPr id="143" name="Google Shape;103;p18" descr="Google Shape;103;p18"/>
          <p:cNvPicPr>
            <a:picLocks noChangeAspect="1"/>
          </p:cNvPicPr>
          <p:nvPr/>
        </p:nvPicPr>
        <p:blipFill>
          <a:blip r:embed="rId4">
            <a:extLst/>
          </a:blip>
          <a:srcRect l="0" t="31125" r="0" b="30912"/>
          <a:stretch>
            <a:fillRect/>
          </a:stretch>
        </p:blipFill>
        <p:spPr>
          <a:xfrm>
            <a:off x="535425" y="2348100"/>
            <a:ext cx="2641651" cy="7521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sp>
        <p:nvSpPr>
          <p:cNvPr id="144" name="Google Shape;104;p18"/>
          <p:cNvSpPr txBox="1"/>
          <p:nvPr>
            <p:ph type="title"/>
          </p:nvPr>
        </p:nvSpPr>
        <p:spPr>
          <a:xfrm>
            <a:off x="2354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Tecnologie utilizzate</a:t>
            </a:r>
          </a:p>
        </p:txBody>
      </p:sp>
      <p:sp>
        <p:nvSpPr>
          <p:cNvPr id="145" name="Google Shape;105;p18"/>
          <p:cNvSpPr txBox="1"/>
          <p:nvPr>
            <p:ph type="sldNum" sz="quarter" idx="2"/>
          </p:nvPr>
        </p:nvSpPr>
        <p:spPr>
          <a:xfrm>
            <a:off x="8678776" y="4700819"/>
            <a:ext cx="266182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" name="Google Shape;106;p18"/>
          <p:cNvSpPr txBox="1"/>
          <p:nvPr/>
        </p:nvSpPr>
        <p:spPr>
          <a:xfrm>
            <a:off x="6636825" y="2198925"/>
            <a:ext cx="1681801" cy="17576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5200">
                <a:solidFill>
                  <a:srgbClr val="0A3A6E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/>
            <a:r>
              <a:t>AFINN</a:t>
            </a:r>
          </a:p>
        </p:txBody>
      </p:sp>
      <p:sp>
        <p:nvSpPr>
          <p:cNvPr id="147" name="Google Shape;107;p18"/>
          <p:cNvSpPr txBox="1"/>
          <p:nvPr/>
        </p:nvSpPr>
        <p:spPr>
          <a:xfrm>
            <a:off x="6103425" y="924449"/>
            <a:ext cx="2298901" cy="9702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5200">
                <a:solidFill>
                  <a:srgbClr val="051D3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/>
            <a:r>
              <a:t>ASUM</a:t>
            </a:r>
          </a:p>
        </p:txBody>
      </p:sp>
      <p:sp>
        <p:nvSpPr>
          <p:cNvPr id="148" name="Google Shape;108;p18"/>
          <p:cNvSpPr txBox="1"/>
          <p:nvPr/>
        </p:nvSpPr>
        <p:spPr>
          <a:xfrm>
            <a:off x="6103425" y="3538649"/>
            <a:ext cx="1636801" cy="17576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5200">
                <a:solidFill>
                  <a:srgbClr val="158079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/>
            <a:r>
              <a:t>NLTK</a:t>
            </a:r>
          </a:p>
        </p:txBody>
      </p:sp>
      <p:pic>
        <p:nvPicPr>
          <p:cNvPr id="149" name="Google Shape;109;p18" descr="Google Shape;109;p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3138" y="989913"/>
            <a:ext cx="2600976" cy="1051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14;p19"/>
          <p:cNvSpPr/>
          <p:nvPr/>
        </p:nvSpPr>
        <p:spPr>
          <a:xfrm>
            <a:off x="100950" y="85650"/>
            <a:ext cx="8942100" cy="4972200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2" name="Google Shape;115;p19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Analisi preliminari: Attività contatti</a:t>
            </a:r>
          </a:p>
        </p:txBody>
      </p:sp>
      <p:sp>
        <p:nvSpPr>
          <p:cNvPr id="153" name="Google Shape;116;p19"/>
          <p:cNvSpPr txBox="1"/>
          <p:nvPr>
            <p:ph type="sldNum" sz="quarter" idx="2"/>
          </p:nvPr>
        </p:nvSpPr>
        <p:spPr>
          <a:xfrm>
            <a:off x="8754976" y="4700819"/>
            <a:ext cx="266182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8" name="Google Shape;117;p19"/>
          <p:cNvGrpSpPr/>
          <p:nvPr/>
        </p:nvGrpSpPr>
        <p:grpSpPr>
          <a:xfrm>
            <a:off x="616500" y="884249"/>
            <a:ext cx="4103300" cy="1296002"/>
            <a:chOff x="0" y="0"/>
            <a:chExt cx="4103300" cy="1296001"/>
          </a:xfrm>
        </p:grpSpPr>
        <p:pic>
          <p:nvPicPr>
            <p:cNvPr id="154" name="Google Shape;118;p19" descr="Google Shape;118;p19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2133"/>
            <a:stretch>
              <a:fillRect/>
            </a:stretch>
          </p:blipFill>
          <p:spPr>
            <a:xfrm>
              <a:off x="-1" y="0"/>
              <a:ext cx="913701" cy="129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7" name="Google Shape;119;p19"/>
            <p:cNvGrpSpPr/>
            <p:nvPr/>
          </p:nvGrpSpPr>
          <p:grpSpPr>
            <a:xfrm>
              <a:off x="913699" y="-1"/>
              <a:ext cx="3189601" cy="1296002"/>
              <a:chOff x="0" y="0"/>
              <a:chExt cx="3189600" cy="1296000"/>
            </a:xfrm>
          </p:grpSpPr>
          <p:sp>
            <p:nvSpPr>
              <p:cNvPr id="155" name="Rectangle"/>
              <p:cNvSpPr/>
              <p:nvPr/>
            </p:nvSpPr>
            <p:spPr>
              <a:xfrm>
                <a:off x="-1" y="-1"/>
                <a:ext cx="3189602" cy="1296002"/>
              </a:xfrm>
              <a:prstGeom prst="rect">
                <a:avLst/>
              </a:prstGeom>
              <a:noFill/>
              <a:ln w="9525" cap="flat">
                <a:solidFill>
                  <a:srgbClr val="0A3A6E"/>
                </a:solidFill>
                <a:prstDash val="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051D38"/>
                    </a:solidFill>
                  </a:defRPr>
                </a:pPr>
              </a:p>
            </p:txBody>
          </p:sp>
          <p:sp>
            <p:nvSpPr>
              <p:cNvPr id="156" name="Huma Mahmood Abedin      19%…"/>
              <p:cNvSpPr txBox="1"/>
              <p:nvPr/>
            </p:nvSpPr>
            <p:spPr>
              <a:xfrm>
                <a:off x="4762" y="4762"/>
                <a:ext cx="3180076" cy="12211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/>
              <a:p>
                <a:pPr>
                  <a:defRPr b="1" sz="1600">
                    <a:solidFill>
                      <a:srgbClr val="0A3A6E"/>
                    </a:solidFill>
                  </a:defRPr>
                </a:pPr>
                <a:r>
                  <a:t>Huma Mahmood Abedin      </a:t>
                </a:r>
                <a:r>
                  <a:rPr sz="1200">
                    <a:solidFill>
                      <a:srgbClr val="1A0DAB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19%</a:t>
                </a:r>
                <a:endParaRPr sz="1200">
                  <a:solidFill>
                    <a:srgbClr val="1A0DAB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>
                  <a:defRPr>
                    <a:solidFill>
                      <a:srgbClr val="051D38"/>
                    </a:solidFill>
                  </a:defRPr>
                </a:pPr>
                <a:r>
                  <a:t>Da sempre vicina alla Clinton sin dal 2009, è stata particolarmente importante durante la campagna presidenziale del 2016.</a:t>
                </a:r>
              </a:p>
            </p:txBody>
          </p:sp>
        </p:grpSp>
      </p:grpSp>
      <p:grpSp>
        <p:nvGrpSpPr>
          <p:cNvPr id="163" name="Google Shape;120;p19"/>
          <p:cNvGrpSpPr/>
          <p:nvPr/>
        </p:nvGrpSpPr>
        <p:grpSpPr>
          <a:xfrm>
            <a:off x="616313" y="3476249"/>
            <a:ext cx="4103662" cy="1400997"/>
            <a:chOff x="0" y="0"/>
            <a:chExt cx="4103662" cy="1400995"/>
          </a:xfrm>
        </p:grpSpPr>
        <p:grpSp>
          <p:nvGrpSpPr>
            <p:cNvPr id="161" name="Google Shape;121;p19"/>
            <p:cNvGrpSpPr/>
            <p:nvPr/>
          </p:nvGrpSpPr>
          <p:grpSpPr>
            <a:xfrm>
              <a:off x="914061" y="0"/>
              <a:ext cx="3189602" cy="1400996"/>
              <a:chOff x="0" y="0"/>
              <a:chExt cx="3189600" cy="1400995"/>
            </a:xfrm>
          </p:grpSpPr>
          <p:sp>
            <p:nvSpPr>
              <p:cNvPr id="159" name="Rectangle"/>
              <p:cNvSpPr/>
              <p:nvPr/>
            </p:nvSpPr>
            <p:spPr>
              <a:xfrm>
                <a:off x="0" y="0"/>
                <a:ext cx="3189601" cy="1296001"/>
              </a:xfrm>
              <a:prstGeom prst="rect">
                <a:avLst/>
              </a:prstGeom>
              <a:noFill/>
              <a:ln w="9525" cap="flat">
                <a:solidFill>
                  <a:srgbClr val="0A3A6E"/>
                </a:solidFill>
                <a:prstDash val="dot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051D38"/>
                    </a:solidFill>
                  </a:defRPr>
                </a:pPr>
              </a:p>
            </p:txBody>
          </p:sp>
          <p:sp>
            <p:nvSpPr>
              <p:cNvPr id="160" name="Jake Sullivan                11%…"/>
              <p:cNvSpPr txBox="1"/>
              <p:nvPr/>
            </p:nvSpPr>
            <p:spPr>
              <a:xfrm>
                <a:off x="4762" y="4762"/>
                <a:ext cx="3180076" cy="13962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/>
              <a:p>
                <a:pPr>
                  <a:defRPr b="1" sz="1600">
                    <a:solidFill>
                      <a:srgbClr val="0A3A6E"/>
                    </a:solidFill>
                  </a:defRPr>
                </a:pPr>
                <a:r>
                  <a:t>Jake Sullivan       		       </a:t>
                </a:r>
                <a:r>
                  <a:rPr sz="1200">
                    <a:solidFill>
                      <a:srgbClr val="1A0DAB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11%</a:t>
                </a:r>
                <a:endParaRPr>
                  <a:solidFill>
                    <a:srgbClr val="1A0DAB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>
                  <a:defRPr>
                    <a:solidFill>
                      <a:srgbClr val="051D38"/>
                    </a:solidFill>
                  </a:defRPr>
                </a:pPr>
                <a:r>
                  <a:t>Attualmente a fianco di Joe Biden e prima ancora ad Obama, ha assistito la Clinton durante la campagna del 2016 come Policy Advisor.</a:t>
                </a:r>
              </a:p>
            </p:txBody>
          </p:sp>
        </p:grpSp>
        <p:pic>
          <p:nvPicPr>
            <p:cNvPr id="162" name="Google Shape;122;p19" descr="Google Shape;122;p1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14400" cy="129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Google Shape;123;p19"/>
          <p:cNvGrpSpPr/>
          <p:nvPr/>
        </p:nvGrpSpPr>
        <p:grpSpPr>
          <a:xfrm>
            <a:off x="1530200" y="2180238"/>
            <a:ext cx="3189601" cy="1400996"/>
            <a:chOff x="0" y="0"/>
            <a:chExt cx="3189600" cy="1400995"/>
          </a:xfrm>
        </p:grpSpPr>
        <p:sp>
          <p:nvSpPr>
            <p:cNvPr id="164" name="Rectangle"/>
            <p:cNvSpPr/>
            <p:nvPr/>
          </p:nvSpPr>
          <p:spPr>
            <a:xfrm>
              <a:off x="0" y="0"/>
              <a:ext cx="3189601" cy="1296001"/>
            </a:xfrm>
            <a:prstGeom prst="rect">
              <a:avLst/>
            </a:prstGeom>
            <a:noFill/>
            <a:ln w="9525" cap="flat">
              <a:solidFill>
                <a:srgbClr val="0A3A6E"/>
              </a:solidFill>
              <a:prstDash val="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051D38"/>
                  </a:solidFill>
                </a:defRPr>
              </a:pPr>
            </a:p>
          </p:txBody>
        </p:sp>
        <p:sp>
          <p:nvSpPr>
            <p:cNvPr id="165" name="Cheryl Mills           17%…"/>
            <p:cNvSpPr txBox="1"/>
            <p:nvPr/>
          </p:nvSpPr>
          <p:spPr>
            <a:xfrm>
              <a:off x="4762" y="4762"/>
              <a:ext cx="3180076" cy="1396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b="1" sz="1600">
                  <a:solidFill>
                    <a:srgbClr val="0A3A6E"/>
                  </a:solidFill>
                </a:defRPr>
              </a:pPr>
              <a:r>
                <a:t>Cheryl Mills 			      </a:t>
              </a:r>
              <a:r>
                <a:rPr>
                  <a:solidFill>
                    <a:srgbClr val="1A0DAB"/>
                  </a:solidFill>
                </a:rPr>
                <a:t> </a:t>
              </a:r>
              <a:r>
                <a:rPr sz="1200">
                  <a:solidFill>
                    <a:srgbClr val="1A0DA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17%</a:t>
              </a:r>
              <a:endParaRPr>
                <a:solidFill>
                  <a:srgbClr val="1A0DA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>
                <a:defRPr>
                  <a:solidFill>
                    <a:srgbClr val="051D38"/>
                  </a:solidFill>
                </a:defRPr>
              </a:pPr>
              <a:r>
                <a:t>Già consigliera di Bill Clinton, ha lavorato per Hillary durante la campagna del 2008 ed è considerata uno dei suoi consiglieri più fidati.</a:t>
              </a:r>
            </a:p>
          </p:txBody>
        </p:sp>
      </p:grpSp>
      <p:pic>
        <p:nvPicPr>
          <p:cNvPr id="167" name="Google Shape;124;p19" descr="Google Shape;124;p19"/>
          <p:cNvPicPr>
            <a:picLocks noChangeAspect="1"/>
          </p:cNvPicPr>
          <p:nvPr/>
        </p:nvPicPr>
        <p:blipFill>
          <a:blip r:embed="rId4">
            <a:extLst/>
          </a:blip>
          <a:srcRect l="8164" t="0" r="11712" b="0"/>
          <a:stretch>
            <a:fillRect/>
          </a:stretch>
        </p:blipFill>
        <p:spPr>
          <a:xfrm>
            <a:off x="616500" y="2180238"/>
            <a:ext cx="913701" cy="12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oogle Shape;125;p19" descr="Google Shape;125;p19"/>
          <p:cNvPicPr>
            <a:picLocks noChangeAspect="1"/>
          </p:cNvPicPr>
          <p:nvPr/>
        </p:nvPicPr>
        <p:blipFill>
          <a:blip r:embed="rId5">
            <a:extLst/>
          </a:blip>
          <a:srcRect l="0" t="5854" r="0" b="0"/>
          <a:stretch>
            <a:fillRect/>
          </a:stretch>
        </p:blipFill>
        <p:spPr>
          <a:xfrm>
            <a:off x="5384250" y="877186"/>
            <a:ext cx="3088201" cy="2014403"/>
          </a:xfrm>
          <a:prstGeom prst="rect">
            <a:avLst/>
          </a:prstGeom>
          <a:ln w="19050">
            <a:solidFill>
              <a:srgbClr val="158079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169" name="Google Shape;126;p19" descr="Google Shape;126;p19"/>
          <p:cNvPicPr>
            <a:picLocks noChangeAspect="1"/>
          </p:cNvPicPr>
          <p:nvPr/>
        </p:nvPicPr>
        <p:blipFill>
          <a:blip r:embed="rId6">
            <a:extLst/>
          </a:blip>
          <a:srcRect l="7618" t="15791" r="8199" b="8940"/>
          <a:stretch>
            <a:fillRect/>
          </a:stretch>
        </p:blipFill>
        <p:spPr>
          <a:xfrm>
            <a:off x="5384250" y="2866168"/>
            <a:ext cx="3088201" cy="1913143"/>
          </a:xfrm>
          <a:prstGeom prst="rect">
            <a:avLst/>
          </a:prstGeom>
          <a:ln w="19050">
            <a:solidFill>
              <a:srgbClr val="158079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31;p20"/>
          <p:cNvSpPr/>
          <p:nvPr/>
        </p:nvSpPr>
        <p:spPr>
          <a:xfrm>
            <a:off x="100950" y="85650"/>
            <a:ext cx="8942100" cy="4972200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2" name="Google Shape;132;p20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Analisi preliminari: Statistiche corpo email</a:t>
            </a:r>
          </a:p>
        </p:txBody>
      </p:sp>
      <p:sp>
        <p:nvSpPr>
          <p:cNvPr id="173" name="Google Shape;133;p20"/>
          <p:cNvSpPr txBox="1"/>
          <p:nvPr>
            <p:ph type="sldNum" sz="quarter" idx="2"/>
          </p:nvPr>
        </p:nvSpPr>
        <p:spPr>
          <a:xfrm>
            <a:off x="8754976" y="4700819"/>
            <a:ext cx="266182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4" name="Google Shape;134;p20" descr="Google Shape;134;p20"/>
          <p:cNvPicPr>
            <a:picLocks noChangeAspect="1"/>
          </p:cNvPicPr>
          <p:nvPr/>
        </p:nvPicPr>
        <p:blipFill>
          <a:blip r:embed="rId2">
            <a:extLst/>
          </a:blip>
          <a:srcRect l="0" t="0" r="0" b="5346"/>
          <a:stretch>
            <a:fillRect/>
          </a:stretch>
        </p:blipFill>
        <p:spPr>
          <a:xfrm>
            <a:off x="395049" y="1151750"/>
            <a:ext cx="4094405" cy="2768508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sp>
        <p:nvSpPr>
          <p:cNvPr id="175" name="Google Shape;135;p20"/>
          <p:cNvSpPr txBox="1"/>
          <p:nvPr/>
        </p:nvSpPr>
        <p:spPr>
          <a:xfrm>
            <a:off x="4706649" y="1238025"/>
            <a:ext cx="3933300" cy="259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457200" indent="-330200" algn="just">
              <a:lnSpc>
                <a:spcPct val="150000"/>
              </a:lnSpc>
              <a:spcBef>
                <a:spcPts val="1200"/>
              </a:spcBef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Molte email risultano essere corte</a:t>
            </a:r>
          </a:p>
          <a:p>
            <a:pPr lvl="1" marL="9144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Utilizzate per tasks d’ufficio</a:t>
            </a:r>
          </a:p>
          <a:p>
            <a:pPr marL="4572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Sono presenti poche mail molto lunghe</a:t>
            </a:r>
          </a:p>
          <a:p>
            <a:pPr lvl="1" marL="9144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○"/>
              <a:defRPr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Articoli di giornale, discorsi</a:t>
            </a:r>
          </a:p>
          <a:p>
            <a:pPr marL="457200" indent="-330200" algn="just">
              <a:lnSpc>
                <a:spcPct val="150000"/>
              </a:lnSpc>
              <a:buClr>
                <a:srgbClr val="051D38"/>
              </a:buClr>
              <a:buSzPts val="1600"/>
              <a:buFont typeface="Helvetica"/>
              <a:buChar char="●"/>
              <a:defRPr b="1" sz="1600">
                <a:solidFill>
                  <a:srgbClr val="051D38"/>
                </a:solidFill>
                <a:latin typeface="Josefin Sans"/>
                <a:ea typeface="Josefin Sans"/>
                <a:cs typeface="Josefin Sans"/>
                <a:sym typeface="Josefin Sans"/>
              </a:defRPr>
            </a:pPr>
            <a:r>
              <a:t>Grande porzione sotto le 1000 parole</a:t>
            </a:r>
          </a:p>
        </p:txBody>
      </p:sp>
      <p:graphicFrame>
        <p:nvGraphicFramePr>
          <p:cNvPr id="176" name="Google Shape;136;p20"/>
          <p:cNvGraphicFramePr/>
          <p:nvPr/>
        </p:nvGraphicFramePr>
        <p:xfrm>
          <a:off x="395049" y="4023214"/>
          <a:ext cx="5459202" cy="6231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82400"/>
                <a:gridCol w="682400"/>
                <a:gridCol w="682400"/>
                <a:gridCol w="682400"/>
                <a:gridCol w="682400"/>
                <a:gridCol w="682400"/>
                <a:gridCol w="682400"/>
                <a:gridCol w="682400"/>
              </a:tblGrid>
              <a:tr h="3031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b="1"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Media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b="1"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Std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b="1"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Mediana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b="1"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min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b="1"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Q1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b="1"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Q2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b="1"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Q3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b="1"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Max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D9EAD3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43.47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221.16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6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6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15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solidFill>
                            <a:srgbClr val="051D3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6611</a:t>
                      </a:r>
                    </a:p>
                  </a:txBody>
                  <a:tcPr marL="91425" marR="91425" marT="91425" marB="91425" anchor="t" anchorCtr="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41;p21"/>
          <p:cNvSpPr/>
          <p:nvPr/>
        </p:nvSpPr>
        <p:spPr>
          <a:xfrm>
            <a:off x="100950" y="85650"/>
            <a:ext cx="8942100" cy="4972200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9" name="Google Shape;142;p21"/>
          <p:cNvSpPr txBox="1"/>
          <p:nvPr>
            <p:ph type="title"/>
          </p:nvPr>
        </p:nvSpPr>
        <p:spPr>
          <a:xfrm>
            <a:off x="311699" y="206325"/>
            <a:ext cx="8520602" cy="714901"/>
          </a:xfrm>
          <a:prstGeom prst="rect">
            <a:avLst/>
          </a:prstGeom>
        </p:spPr>
        <p:txBody>
          <a:bodyPr/>
          <a:lstStyle>
            <a:lvl1pPr defTabSz="868680">
              <a:defRPr sz="3420"/>
            </a:lvl1pPr>
          </a:lstStyle>
          <a:p>
            <a:pPr/>
            <a:r>
              <a:t>Analisi preliminari: Statistiche Temporali</a:t>
            </a:r>
          </a:p>
        </p:txBody>
      </p:sp>
      <p:sp>
        <p:nvSpPr>
          <p:cNvPr id="180" name="Google Shape;143;p21"/>
          <p:cNvSpPr txBox="1"/>
          <p:nvPr>
            <p:ph type="sldNum" sz="quarter" idx="2"/>
          </p:nvPr>
        </p:nvSpPr>
        <p:spPr>
          <a:xfrm>
            <a:off x="8754976" y="4700819"/>
            <a:ext cx="266182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Google Shape;144;p21"/>
          <p:cNvSpPr txBox="1"/>
          <p:nvPr/>
        </p:nvSpPr>
        <p:spPr>
          <a:xfrm>
            <a:off x="409800" y="953925"/>
            <a:ext cx="8324399" cy="60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500">
                <a:solidFill>
                  <a:srgbClr val="051D38"/>
                </a:solidFill>
              </a:defRPr>
            </a:lvl1pPr>
          </a:lstStyle>
          <a:p>
            <a:pPr/>
            <a:r>
              <a:t>La domenica è il giorno più attivo, lasciandoci pensare che il server fosse utilizzato per mail personali, o alternativamente, che la Clinton lavorasse parecchio anche la domenica. </a:t>
            </a:r>
          </a:p>
        </p:txBody>
      </p:sp>
      <p:sp>
        <p:nvSpPr>
          <p:cNvPr id="182" name="Google Shape;145;p21"/>
          <p:cNvSpPr/>
          <p:nvPr/>
        </p:nvSpPr>
        <p:spPr>
          <a:xfrm>
            <a:off x="7891250" y="2191174"/>
            <a:ext cx="359101" cy="202950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183" name="Google Shape;146;p21" descr="Google Shape;146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799" y="1722875"/>
            <a:ext cx="4152126" cy="2966098"/>
          </a:xfrm>
          <a:prstGeom prst="rect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184" name="Google Shape;147;p21" descr="Google Shape;147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0203" y="1722900"/>
            <a:ext cx="4152147" cy="2966101"/>
          </a:xfrm>
          <a:prstGeom prst="rect">
            <a:avLst/>
          </a:prstGeom>
          <a:ln w="19050">
            <a:solidFill>
              <a:schemeClr val="accent5"/>
            </a:solidFill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grpSp>
        <p:nvGrpSpPr>
          <p:cNvPr id="187" name="Google Shape;148;p21"/>
          <p:cNvGrpSpPr/>
          <p:nvPr/>
        </p:nvGrpSpPr>
        <p:grpSpPr>
          <a:xfrm>
            <a:off x="403712" y="1722900"/>
            <a:ext cx="4164302" cy="2966101"/>
            <a:chOff x="0" y="0"/>
            <a:chExt cx="4164300" cy="2966099"/>
          </a:xfrm>
        </p:grpSpPr>
        <p:sp>
          <p:nvSpPr>
            <p:cNvPr id="185" name="Rectangle"/>
            <p:cNvSpPr/>
            <p:nvPr/>
          </p:nvSpPr>
          <p:spPr>
            <a:xfrm>
              <a:off x="-1" y="0"/>
              <a:ext cx="4164302" cy="29661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round/>
            </a:ln>
            <a:effectLst>
              <a:outerShdw sx="100000" sy="100000" kx="0" ky="0" algn="b" rotWithShape="0" blurRad="63500" dist="1905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1100">
                  <a:latin typeface="Josefin Sans Thin"/>
                  <a:ea typeface="Josefin Sans Thin"/>
                  <a:cs typeface="Josefin Sans Thin"/>
                  <a:sym typeface="Josefin Sans Thin"/>
                </a:defRPr>
              </a:pPr>
            </a:p>
          </p:txBody>
        </p:sp>
        <p:sp>
          <p:nvSpPr>
            <p:cNvPr id="186" name="Word cloud delle mail spedite di domenica"/>
            <p:cNvSpPr txBox="1"/>
            <p:nvPr/>
          </p:nvSpPr>
          <p:spPr>
            <a:xfrm>
              <a:off x="9524" y="9525"/>
              <a:ext cx="4145252" cy="347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1100">
                  <a:latin typeface="Josefin Sans Thin"/>
                  <a:ea typeface="Josefin Sans Thin"/>
                  <a:cs typeface="Josefin Sans Thin"/>
                  <a:sym typeface="Josefin Sans Thin"/>
                </a:defRPr>
              </a:lvl1pPr>
            </a:lstStyle>
            <a:p>
              <a:pPr/>
              <a:r>
                <a:t>Word cloud delle mail spedite di domenica</a:t>
              </a:r>
            </a:p>
          </p:txBody>
        </p:sp>
      </p:grpSp>
      <p:pic>
        <p:nvPicPr>
          <p:cNvPr id="188" name="Google Shape;149;p21" descr="Google Shape;149;p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13" y="2090549"/>
            <a:ext cx="3969300" cy="22308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89" name="Google Shape;150;p21"/>
          <p:cNvSpPr/>
          <p:nvPr/>
        </p:nvSpPr>
        <p:spPr>
          <a:xfrm>
            <a:off x="7896800" y="2172274"/>
            <a:ext cx="348001" cy="202950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90" name="Google Shape;151;p21"/>
          <p:cNvSpPr/>
          <p:nvPr/>
        </p:nvSpPr>
        <p:spPr>
          <a:xfrm flipH="1">
            <a:off x="4470513" y="2719649"/>
            <a:ext cx="3435601" cy="486302"/>
          </a:xfrm>
          <a:prstGeom prst="line">
            <a:avLst/>
          </a:prstGeom>
          <a:ln w="38100">
            <a:solidFill>
              <a:srgbClr val="FF0000"/>
            </a:solidFill>
            <a:tailEnd type="stealth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0" dur="1000" fill="hold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3"/>
      <p:bldP build="whole" bldLvl="1" animBg="1" rev="0" advAuto="0" spid="183" grpId="2"/>
      <p:bldP build="whole" bldLvl="1" animBg="1" rev="0" advAuto="0" spid="187" grpId="5"/>
      <p:bldP build="whole" bldLvl="1" animBg="1" rev="0" advAuto="0" spid="188" grpId="1"/>
      <p:bldP build="whole" bldLvl="1" animBg="1" rev="0" advAuto="0" spid="190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